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handoutMasterIdLst>
    <p:handoutMasterId r:id="rId10"/>
  </p:handoutMasterIdLst>
  <p:sldIdLst>
    <p:sldId id="353" r:id="rId2"/>
    <p:sldId id="332" r:id="rId3"/>
    <p:sldId id="333" r:id="rId4"/>
    <p:sldId id="356" r:id="rId5"/>
    <p:sldId id="335" r:id="rId6"/>
    <p:sldId id="352" r:id="rId7"/>
    <p:sldId id="344" r:id="rId8"/>
  </p:sldIdLst>
  <p:sldSz cx="12192000" cy="6858000"/>
  <p:notesSz cx="9656763" cy="68754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9DAFA-DCFF-435E-BF61-995E72BB5E0B}" v="2" dt="2026-04-22T10:37:52.3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89408" autoAdjust="0"/>
  </p:normalViewPr>
  <p:slideViewPr>
    <p:cSldViewPr snapToGrid="0">
      <p:cViewPr varScale="1">
        <p:scale>
          <a:sx n="74" d="100"/>
          <a:sy n="74" d="100"/>
        </p:scale>
        <p:origin x="1056" y="5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d Stanley-Bell" userId="8227dc8ab47be9be" providerId="LiveId" clId="{053AFB87-4DF6-40F4-9D95-472529BAFA83}"/>
    <pc:docChg chg="custSel delSld modSld">
      <pc:chgData name="Rod Stanley-Bell" userId="8227dc8ab47be9be" providerId="LiveId" clId="{053AFB87-4DF6-40F4-9D95-472529BAFA83}" dt="2026-04-22T10:42:07.007" v="257" actId="20577"/>
      <pc:docMkLst>
        <pc:docMk/>
      </pc:docMkLst>
      <pc:sldChg chg="del">
        <pc:chgData name="Rod Stanley-Bell" userId="8227dc8ab47be9be" providerId="LiveId" clId="{053AFB87-4DF6-40F4-9D95-472529BAFA83}" dt="2026-04-22T10:32:54.696" v="0" actId="47"/>
        <pc:sldMkLst>
          <pc:docMk/>
          <pc:sldMk cId="3805401174" sldId="330"/>
        </pc:sldMkLst>
      </pc:sldChg>
      <pc:sldChg chg="modSp mod">
        <pc:chgData name="Rod Stanley-Bell" userId="8227dc8ab47be9be" providerId="LiveId" clId="{053AFB87-4DF6-40F4-9D95-472529BAFA83}" dt="2026-04-22T10:42:07.007" v="257" actId="20577"/>
        <pc:sldMkLst>
          <pc:docMk/>
          <pc:sldMk cId="2446690781" sldId="333"/>
        </pc:sldMkLst>
        <pc:spChg chg="mod">
          <ac:chgData name="Rod Stanley-Bell" userId="8227dc8ab47be9be" providerId="LiveId" clId="{053AFB87-4DF6-40F4-9D95-472529BAFA83}" dt="2026-04-22T10:42:07.007" v="257" actId="20577"/>
          <ac:spMkLst>
            <pc:docMk/>
            <pc:sldMk cId="2446690781" sldId="333"/>
            <ac:spMk id="3" creationId="{00000000-0000-0000-0000-000000000000}"/>
          </ac:spMkLst>
        </pc:spChg>
      </pc:sldChg>
      <pc:sldChg chg="modSp mod">
        <pc:chgData name="Rod Stanley-Bell" userId="8227dc8ab47be9be" providerId="LiveId" clId="{053AFB87-4DF6-40F4-9D95-472529BAFA83}" dt="2026-04-22T10:40:46.676" v="236" actId="20577"/>
        <pc:sldMkLst>
          <pc:docMk/>
          <pc:sldMk cId="3311726616" sldId="335"/>
        </pc:sldMkLst>
        <pc:spChg chg="mod">
          <ac:chgData name="Rod Stanley-Bell" userId="8227dc8ab47be9be" providerId="LiveId" clId="{053AFB87-4DF6-40F4-9D95-472529BAFA83}" dt="2026-04-22T10:40:46.676" v="236" actId="20577"/>
          <ac:spMkLst>
            <pc:docMk/>
            <pc:sldMk cId="3311726616" sldId="335"/>
            <ac:spMk id="3" creationId="{00000000-0000-0000-0000-000000000000}"/>
          </ac:spMkLst>
        </pc:spChg>
      </pc:sldChg>
      <pc:sldChg chg="del">
        <pc:chgData name="Rod Stanley-Bell" userId="8227dc8ab47be9be" providerId="LiveId" clId="{053AFB87-4DF6-40F4-9D95-472529BAFA83}" dt="2026-04-22T10:33:04.299" v="1" actId="47"/>
        <pc:sldMkLst>
          <pc:docMk/>
          <pc:sldMk cId="3272394151" sldId="341"/>
        </pc:sldMkLst>
      </pc:sldChg>
      <pc:sldChg chg="del">
        <pc:chgData name="Rod Stanley-Bell" userId="8227dc8ab47be9be" providerId="LiveId" clId="{053AFB87-4DF6-40F4-9D95-472529BAFA83}" dt="2026-04-22T10:33:07.113" v="2" actId="47"/>
        <pc:sldMkLst>
          <pc:docMk/>
          <pc:sldMk cId="4150693062" sldId="349"/>
        </pc:sldMkLst>
      </pc:sldChg>
      <pc:sldChg chg="del">
        <pc:chgData name="Rod Stanley-Bell" userId="8227dc8ab47be9be" providerId="LiveId" clId="{053AFB87-4DF6-40F4-9D95-472529BAFA83}" dt="2026-04-22T10:33:09.008" v="3" actId="47"/>
        <pc:sldMkLst>
          <pc:docMk/>
          <pc:sldMk cId="942561896" sldId="350"/>
        </pc:sldMkLst>
      </pc:sldChg>
      <pc:sldChg chg="del">
        <pc:chgData name="Rod Stanley-Bell" userId="8227dc8ab47be9be" providerId="LiveId" clId="{053AFB87-4DF6-40F4-9D95-472529BAFA83}" dt="2026-04-22T10:41:04.809" v="237" actId="47"/>
        <pc:sldMkLst>
          <pc:docMk/>
          <pc:sldMk cId="591205029" sldId="35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1"/>
            <a:ext cx="4183319" cy="344034"/>
          </a:xfrm>
          <a:prstGeom prst="rect">
            <a:avLst/>
          </a:prstGeom>
        </p:spPr>
        <p:txBody>
          <a:bodyPr vert="horz" lIns="136384" tIns="68192" rIns="136384" bIns="68192" rtlCol="0"/>
          <a:lstStyle>
            <a:lvl1pPr algn="l">
              <a:defRPr sz="1800"/>
            </a:lvl1pPr>
          </a:lstStyle>
          <a:p>
            <a:endParaRPr lang="en-GB" dirty="0"/>
          </a:p>
        </p:txBody>
      </p:sp>
      <p:sp>
        <p:nvSpPr>
          <p:cNvPr id="3" name="Date Placeholder 2"/>
          <p:cNvSpPr>
            <a:spLocks noGrp="1"/>
          </p:cNvSpPr>
          <p:nvPr>
            <p:ph type="dt" sz="quarter" idx="1"/>
          </p:nvPr>
        </p:nvSpPr>
        <p:spPr>
          <a:xfrm>
            <a:off x="5470258" y="1"/>
            <a:ext cx="4183319" cy="344034"/>
          </a:xfrm>
          <a:prstGeom prst="rect">
            <a:avLst/>
          </a:prstGeom>
        </p:spPr>
        <p:txBody>
          <a:bodyPr vert="horz" lIns="136384" tIns="68192" rIns="136384" bIns="68192" rtlCol="0"/>
          <a:lstStyle>
            <a:lvl1pPr algn="r">
              <a:defRPr sz="1800"/>
            </a:lvl1pPr>
          </a:lstStyle>
          <a:p>
            <a:fld id="{3FD6AB72-479A-4451-B721-2B43A94732E5}" type="datetimeFigureOut">
              <a:rPr lang="en-GB" smtClean="0"/>
              <a:t>22/04/2026</a:t>
            </a:fld>
            <a:endParaRPr lang="en-GB" dirty="0"/>
          </a:p>
        </p:txBody>
      </p:sp>
      <p:sp>
        <p:nvSpPr>
          <p:cNvPr id="4" name="Footer Placeholder 3"/>
          <p:cNvSpPr>
            <a:spLocks noGrp="1"/>
          </p:cNvSpPr>
          <p:nvPr>
            <p:ph type="ftr" sz="quarter" idx="2"/>
          </p:nvPr>
        </p:nvSpPr>
        <p:spPr>
          <a:xfrm>
            <a:off x="8" y="6531431"/>
            <a:ext cx="4183319" cy="344034"/>
          </a:xfrm>
          <a:prstGeom prst="rect">
            <a:avLst/>
          </a:prstGeom>
        </p:spPr>
        <p:txBody>
          <a:bodyPr vert="horz" lIns="136384" tIns="68192" rIns="136384" bIns="68192" rtlCol="0" anchor="b"/>
          <a:lstStyle>
            <a:lvl1pPr algn="l">
              <a:defRPr sz="1800"/>
            </a:lvl1pPr>
          </a:lstStyle>
          <a:p>
            <a:endParaRPr lang="en-GB" dirty="0"/>
          </a:p>
        </p:txBody>
      </p:sp>
      <p:sp>
        <p:nvSpPr>
          <p:cNvPr id="5" name="Slide Number Placeholder 4"/>
          <p:cNvSpPr>
            <a:spLocks noGrp="1"/>
          </p:cNvSpPr>
          <p:nvPr>
            <p:ph type="sldNum" sz="quarter" idx="3"/>
          </p:nvPr>
        </p:nvSpPr>
        <p:spPr>
          <a:xfrm>
            <a:off x="5470258" y="6531431"/>
            <a:ext cx="4183319" cy="344034"/>
          </a:xfrm>
          <a:prstGeom prst="rect">
            <a:avLst/>
          </a:prstGeom>
        </p:spPr>
        <p:txBody>
          <a:bodyPr vert="horz" lIns="136384" tIns="68192" rIns="136384" bIns="68192" rtlCol="0" anchor="b"/>
          <a:lstStyle>
            <a:lvl1pPr algn="r">
              <a:defRPr sz="1800"/>
            </a:lvl1pPr>
          </a:lstStyle>
          <a:p>
            <a:fld id="{7960CFF2-43C5-4B33-8330-9F3C88B683E5}" type="slidenum">
              <a:rPr lang="en-GB" smtClean="0"/>
              <a:t>‹#›</a:t>
            </a:fld>
            <a:endParaRPr lang="en-GB" dirty="0"/>
          </a:p>
        </p:txBody>
      </p:sp>
    </p:spTree>
    <p:extLst>
      <p:ext uri="{BB962C8B-B14F-4D97-AF65-F5344CB8AC3E}">
        <p14:creationId xmlns:p14="http://schemas.microsoft.com/office/powerpoint/2010/main" val="1066094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184597" cy="344967"/>
          </a:xfrm>
          <a:prstGeom prst="rect">
            <a:avLst/>
          </a:prstGeom>
        </p:spPr>
        <p:txBody>
          <a:bodyPr vert="horz" lIns="94446" tIns="47223" rIns="94446" bIns="47223" rtlCol="0"/>
          <a:lstStyle>
            <a:lvl1pPr algn="l">
              <a:defRPr sz="1200"/>
            </a:lvl1pPr>
          </a:lstStyle>
          <a:p>
            <a:endParaRPr lang="en-GB" dirty="0"/>
          </a:p>
        </p:txBody>
      </p:sp>
      <p:sp>
        <p:nvSpPr>
          <p:cNvPr id="3" name="Date Placeholder 2"/>
          <p:cNvSpPr>
            <a:spLocks noGrp="1"/>
          </p:cNvSpPr>
          <p:nvPr>
            <p:ph type="dt" idx="1"/>
          </p:nvPr>
        </p:nvSpPr>
        <p:spPr>
          <a:xfrm>
            <a:off x="5469932" y="1"/>
            <a:ext cx="4184597" cy="344967"/>
          </a:xfrm>
          <a:prstGeom prst="rect">
            <a:avLst/>
          </a:prstGeom>
        </p:spPr>
        <p:txBody>
          <a:bodyPr vert="horz" lIns="94446" tIns="47223" rIns="94446" bIns="47223" rtlCol="0"/>
          <a:lstStyle>
            <a:lvl1pPr algn="r">
              <a:defRPr sz="1200"/>
            </a:lvl1pPr>
          </a:lstStyle>
          <a:p>
            <a:fld id="{E5B53829-CAFA-456C-85EC-FB9AC83EEB7F}" type="datetimeFigureOut">
              <a:rPr lang="en-GB" smtClean="0"/>
              <a:t>22/04/2026</a:t>
            </a:fld>
            <a:endParaRPr lang="en-GB" dirty="0"/>
          </a:p>
        </p:txBody>
      </p:sp>
      <p:sp>
        <p:nvSpPr>
          <p:cNvPr id="4" name="Slide Image Placeholder 3"/>
          <p:cNvSpPr>
            <a:spLocks noGrp="1" noRot="1" noChangeAspect="1"/>
          </p:cNvSpPr>
          <p:nvPr>
            <p:ph type="sldImg" idx="2"/>
          </p:nvPr>
        </p:nvSpPr>
        <p:spPr>
          <a:xfrm>
            <a:off x="2767013" y="860425"/>
            <a:ext cx="4122737" cy="2319338"/>
          </a:xfrm>
          <a:prstGeom prst="rect">
            <a:avLst/>
          </a:prstGeom>
          <a:noFill/>
          <a:ln w="12700">
            <a:solidFill>
              <a:prstClr val="black"/>
            </a:solidFill>
          </a:ln>
        </p:spPr>
        <p:txBody>
          <a:bodyPr vert="horz" lIns="94446" tIns="47223" rIns="94446" bIns="47223" rtlCol="0" anchor="ctr"/>
          <a:lstStyle/>
          <a:p>
            <a:endParaRPr lang="en-GB" dirty="0"/>
          </a:p>
        </p:txBody>
      </p:sp>
      <p:sp>
        <p:nvSpPr>
          <p:cNvPr id="5" name="Notes Placeholder 4"/>
          <p:cNvSpPr>
            <a:spLocks noGrp="1"/>
          </p:cNvSpPr>
          <p:nvPr>
            <p:ph type="body" sz="quarter" idx="3"/>
          </p:nvPr>
        </p:nvSpPr>
        <p:spPr>
          <a:xfrm>
            <a:off x="965677" y="3308817"/>
            <a:ext cx="7725410" cy="2707213"/>
          </a:xfrm>
          <a:prstGeom prst="rect">
            <a:avLst/>
          </a:prstGeom>
        </p:spPr>
        <p:txBody>
          <a:bodyPr vert="horz" lIns="94446" tIns="47223" rIns="94446" bIns="47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530498"/>
            <a:ext cx="4184597" cy="344966"/>
          </a:xfrm>
          <a:prstGeom prst="rect">
            <a:avLst/>
          </a:prstGeom>
        </p:spPr>
        <p:txBody>
          <a:bodyPr vert="horz" lIns="94446" tIns="47223" rIns="94446" bIns="47223" rtlCol="0" anchor="b"/>
          <a:lstStyle>
            <a:lvl1pPr algn="l">
              <a:defRPr sz="1200"/>
            </a:lvl1pPr>
          </a:lstStyle>
          <a:p>
            <a:endParaRPr lang="en-GB" dirty="0"/>
          </a:p>
        </p:txBody>
      </p:sp>
      <p:sp>
        <p:nvSpPr>
          <p:cNvPr id="7" name="Slide Number Placeholder 6"/>
          <p:cNvSpPr>
            <a:spLocks noGrp="1"/>
          </p:cNvSpPr>
          <p:nvPr>
            <p:ph type="sldNum" sz="quarter" idx="5"/>
          </p:nvPr>
        </p:nvSpPr>
        <p:spPr>
          <a:xfrm>
            <a:off x="5469932" y="6530498"/>
            <a:ext cx="4184597" cy="344966"/>
          </a:xfrm>
          <a:prstGeom prst="rect">
            <a:avLst/>
          </a:prstGeom>
        </p:spPr>
        <p:txBody>
          <a:bodyPr vert="horz" lIns="94446" tIns="47223" rIns="94446" bIns="47223" rtlCol="0" anchor="b"/>
          <a:lstStyle>
            <a:lvl1pPr algn="r">
              <a:defRPr sz="1200"/>
            </a:lvl1pPr>
          </a:lstStyle>
          <a:p>
            <a:fld id="{4D2D7248-6E37-466B-B80C-C29CDEAEEC29}" type="slidenum">
              <a:rPr lang="en-GB" smtClean="0"/>
              <a:t>‹#›</a:t>
            </a:fld>
            <a:endParaRPr lang="en-GB" dirty="0"/>
          </a:p>
        </p:txBody>
      </p:sp>
    </p:spTree>
    <p:extLst>
      <p:ext uri="{BB962C8B-B14F-4D97-AF65-F5344CB8AC3E}">
        <p14:creationId xmlns:p14="http://schemas.microsoft.com/office/powerpoint/2010/main" val="613531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4/22/2026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4/22/2026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4/22/2026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4/22/2026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 name="Date Placeholder 6"/>
          <p:cNvSpPr>
            <a:spLocks noGrp="1"/>
          </p:cNvSpPr>
          <p:nvPr>
            <p:ph type="dt" sz="half" idx="10"/>
          </p:nvPr>
        </p:nvSpPr>
        <p:spPr/>
        <p:txBody>
          <a:bodyPr/>
          <a:lstStyle/>
          <a:p>
            <a:fld id="{4D94136C-8742-45B2-AF27-D93DF72833A9}" type="datetimeFigureOut">
              <a:rPr lang="en-US" dirty="0"/>
              <a:t>4/22/2026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4/22/2026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4/22/2026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4/22/2026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64E3AC-A208-61EF-E7BC-A7A0D61CB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6417" y="643467"/>
            <a:ext cx="7319166" cy="5050225"/>
          </a:xfrm>
          <a:prstGeom prst="rect">
            <a:avLst/>
          </a:prstGeom>
        </p:spPr>
      </p:pic>
    </p:spTree>
    <p:extLst>
      <p:ext uri="{BB962C8B-B14F-4D97-AF65-F5344CB8AC3E}">
        <p14:creationId xmlns:p14="http://schemas.microsoft.com/office/powerpoint/2010/main" val="377594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Six is a Three Letter Word…….. </a:t>
            </a:r>
          </a:p>
        </p:txBody>
      </p:sp>
      <p:sp>
        <p:nvSpPr>
          <p:cNvPr id="3" name="Content Placeholder 2"/>
          <p:cNvSpPr>
            <a:spLocks noGrp="1"/>
          </p:cNvSpPr>
          <p:nvPr>
            <p:ph sz="half" idx="1"/>
          </p:nvPr>
        </p:nvSpPr>
        <p:spPr/>
        <p:txBody>
          <a:bodyPr>
            <a:normAutofit/>
          </a:bodyPr>
          <a:lstStyle/>
          <a:p>
            <a:r>
              <a:rPr lang="en-GB" b="1" dirty="0"/>
              <a:t>Continued Steady Financial Performance </a:t>
            </a:r>
          </a:p>
          <a:p>
            <a:pPr lvl="1"/>
            <a:r>
              <a:rPr lang="en-GB" dirty="0"/>
              <a:t>Sales Increased to £198,100 (up 7%)</a:t>
            </a:r>
          </a:p>
          <a:p>
            <a:pPr lvl="1"/>
            <a:r>
              <a:rPr lang="en-GB" dirty="0"/>
              <a:t>Gross Profit increased to £63,465 (up 16%)</a:t>
            </a:r>
          </a:p>
          <a:p>
            <a:pPr lvl="1"/>
            <a:r>
              <a:rPr lang="en-GB" dirty="0"/>
              <a:t>Gross margin increased to 32% (from 29%)</a:t>
            </a:r>
          </a:p>
          <a:p>
            <a:pPr lvl="1"/>
            <a:r>
              <a:rPr lang="en-GB" dirty="0"/>
              <a:t>Gross profit from Coffee Stop £24,186 up from £20,038</a:t>
            </a:r>
          </a:p>
          <a:p>
            <a:pPr lvl="1"/>
            <a:r>
              <a:rPr lang="en-GB" dirty="0"/>
              <a:t>Provides 38% gross </a:t>
            </a:r>
            <a:r>
              <a:rPr lang="en-GB"/>
              <a:t>profits  from 19</a:t>
            </a:r>
            <a:r>
              <a:rPr lang="en-GB" dirty="0"/>
              <a:t>% sales</a:t>
            </a:r>
          </a:p>
          <a:p>
            <a:pPr lvl="1"/>
            <a:r>
              <a:rPr lang="en-GB" dirty="0"/>
              <a:t>Pre-tax profit £3165 (£2504 after tax)</a:t>
            </a:r>
          </a:p>
          <a:p>
            <a:r>
              <a:rPr lang="en-GB" dirty="0"/>
              <a:t>Volunteer resilience again maintained the continuity of the business in a still challenging environment.</a:t>
            </a:r>
          </a:p>
          <a:p>
            <a:endParaRPr lang="en-GB" dirty="0"/>
          </a:p>
          <a:p>
            <a:pPr lvl="1"/>
            <a:endParaRPr lang="en-GB" dirty="0"/>
          </a:p>
          <a:p>
            <a:endParaRPr lang="en-GB" dirty="0"/>
          </a:p>
          <a:p>
            <a:endParaRPr lang="en-GB" dirty="0"/>
          </a:p>
          <a:p>
            <a:pPr lvl="1"/>
            <a:endParaRPr lang="en-GB" dirty="0"/>
          </a:p>
        </p:txBody>
      </p:sp>
      <p:pic>
        <p:nvPicPr>
          <p:cNvPr id="8" name="Content Placeholder 7" descr="A bicycle parked on a building&#10;&#10;Description automatically generated">
            <a:extLst>
              <a:ext uri="{FF2B5EF4-FFF2-40B4-BE49-F238E27FC236}">
                <a16:creationId xmlns:a16="http://schemas.microsoft.com/office/drawing/2014/main" id="{2A7A61CF-49D3-BB03-44F9-B8ECFB653D0B}"/>
              </a:ext>
            </a:extLst>
          </p:cNvPr>
          <p:cNvPicPr>
            <a:picLocks noGrp="1" noChangeAspect="1"/>
          </p:cNvPicPr>
          <p:nvPr>
            <p:ph sz="half" idx="2"/>
          </p:nvPr>
        </p:nvPicPr>
        <p:blipFill>
          <a:blip r:embed="rId2"/>
          <a:stretch>
            <a:fillRect/>
          </a:stretch>
        </p:blipFill>
        <p:spPr>
          <a:xfrm rot="10800000">
            <a:off x="6218238" y="2006204"/>
            <a:ext cx="4937125" cy="3702843"/>
          </a:xfrm>
        </p:spPr>
      </p:pic>
    </p:spTree>
    <p:extLst>
      <p:ext uri="{BB962C8B-B14F-4D97-AF65-F5344CB8AC3E}">
        <p14:creationId xmlns:p14="http://schemas.microsoft.com/office/powerpoint/2010/main" val="369569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Key Headlines</a:t>
            </a:r>
          </a:p>
        </p:txBody>
      </p:sp>
      <p:sp>
        <p:nvSpPr>
          <p:cNvPr id="3" name="Content Placeholder 2"/>
          <p:cNvSpPr>
            <a:spLocks noGrp="1"/>
          </p:cNvSpPr>
          <p:nvPr>
            <p:ph sz="half" idx="1"/>
          </p:nvPr>
        </p:nvSpPr>
        <p:spPr>
          <a:xfrm>
            <a:off x="1097278" y="1845734"/>
            <a:ext cx="6082839" cy="4264780"/>
          </a:xfrm>
        </p:spPr>
        <p:txBody>
          <a:bodyPr>
            <a:normAutofit/>
          </a:bodyPr>
          <a:lstStyle/>
          <a:p>
            <a:pPr lvl="1"/>
            <a:r>
              <a:rPr lang="en-GB" dirty="0"/>
              <a:t>New 5-year lease signed </a:t>
            </a:r>
          </a:p>
          <a:p>
            <a:pPr lvl="1"/>
            <a:r>
              <a:rPr lang="en-GB" dirty="0"/>
              <a:t>5* Food </a:t>
            </a:r>
            <a:r>
              <a:rPr lang="en-GB" dirty="0" err="1"/>
              <a:t>Hygeine</a:t>
            </a:r>
            <a:r>
              <a:rPr lang="en-GB" dirty="0"/>
              <a:t>  Rating - Again</a:t>
            </a:r>
          </a:p>
          <a:p>
            <a:pPr lvl="1"/>
            <a:r>
              <a:rPr lang="en-GB" dirty="0"/>
              <a:t>New offerings in the coffee stop e.g. Toasted Teacakes</a:t>
            </a:r>
          </a:p>
          <a:p>
            <a:pPr lvl="1"/>
            <a:r>
              <a:rPr lang="en-GB" dirty="0"/>
              <a:t>New products introduced </a:t>
            </a:r>
            <a:r>
              <a:rPr lang="en-GB" dirty="0" err="1"/>
              <a:t>e.g</a:t>
            </a:r>
            <a:r>
              <a:rPr lang="en-GB" dirty="0"/>
              <a:t> “Freshly Frozen Fish”</a:t>
            </a:r>
          </a:p>
          <a:p>
            <a:pPr lvl="1"/>
            <a:r>
              <a:rPr lang="en-GB" dirty="0"/>
              <a:t>New Craft Products </a:t>
            </a:r>
            <a:r>
              <a:rPr lang="en-GB" dirty="0" err="1"/>
              <a:t>e.g</a:t>
            </a:r>
            <a:r>
              <a:rPr lang="en-GB" dirty="0"/>
              <a:t> Woodworkers</a:t>
            </a:r>
          </a:p>
          <a:p>
            <a:pPr lvl="1"/>
            <a:r>
              <a:rPr lang="en-GB" dirty="0"/>
              <a:t>Support from Day Foundation –improved staffing coverage for Hannah and Diana</a:t>
            </a:r>
          </a:p>
          <a:p>
            <a:pPr lvl="1"/>
            <a:r>
              <a:rPr lang="en-GB" dirty="0"/>
              <a:t>Reduced Pressure on Committee </a:t>
            </a:r>
          </a:p>
          <a:p>
            <a:pPr lvl="1"/>
            <a:r>
              <a:rPr lang="en-GB" dirty="0"/>
              <a:t>Un - erring dedication of volunteers – many of them new – and young </a:t>
            </a:r>
            <a:r>
              <a:rPr lang="en-GB"/>
              <a:t>and older!</a:t>
            </a:r>
            <a:endParaRPr lang="en-GB" dirty="0"/>
          </a:p>
          <a:p>
            <a:pPr lvl="1"/>
            <a:r>
              <a:rPr lang="en-GB" dirty="0"/>
              <a:t>Great customer feedback – now 4.9 on Google!</a:t>
            </a:r>
          </a:p>
          <a:p>
            <a:pPr marL="201168" lvl="1" indent="0">
              <a:buNone/>
            </a:pPr>
            <a:endParaRPr lang="en-GB" dirty="0"/>
          </a:p>
          <a:p>
            <a:endParaRPr lang="en-GB" dirty="0"/>
          </a:p>
          <a:p>
            <a:pPr lvl="1"/>
            <a:endParaRPr lang="en-GB" dirty="0"/>
          </a:p>
          <a:p>
            <a:pPr lvl="1"/>
            <a:endParaRPr lang="en-GB" dirty="0"/>
          </a:p>
          <a:p>
            <a:endParaRPr lang="en-GB" dirty="0"/>
          </a:p>
          <a:p>
            <a:endParaRPr lang="en-GB" dirty="0"/>
          </a:p>
        </p:txBody>
      </p:sp>
      <p:pic>
        <p:nvPicPr>
          <p:cNvPr id="5" name="Picture 4">
            <a:extLst>
              <a:ext uri="{FF2B5EF4-FFF2-40B4-BE49-F238E27FC236}">
                <a16:creationId xmlns:a16="http://schemas.microsoft.com/office/drawing/2014/main" id="{9A8322B3-5A80-EA3C-8B77-44D43186EE06}"/>
              </a:ext>
            </a:extLst>
          </p:cNvPr>
          <p:cNvPicPr>
            <a:picLocks noChangeAspect="1"/>
          </p:cNvPicPr>
          <p:nvPr/>
        </p:nvPicPr>
        <p:blipFill>
          <a:blip r:embed="rId2"/>
          <a:stretch>
            <a:fillRect/>
          </a:stretch>
        </p:blipFill>
        <p:spPr>
          <a:xfrm>
            <a:off x="7626744" y="4298630"/>
            <a:ext cx="2979660" cy="1687739"/>
          </a:xfrm>
          <a:prstGeom prst="rect">
            <a:avLst/>
          </a:prstGeom>
        </p:spPr>
      </p:pic>
      <p:pic>
        <p:nvPicPr>
          <p:cNvPr id="7" name="Picture 6">
            <a:extLst>
              <a:ext uri="{FF2B5EF4-FFF2-40B4-BE49-F238E27FC236}">
                <a16:creationId xmlns:a16="http://schemas.microsoft.com/office/drawing/2014/main" id="{3FC42FA7-5007-6317-61C0-300EBC1452B6}"/>
              </a:ext>
            </a:extLst>
          </p:cNvPr>
          <p:cNvPicPr>
            <a:picLocks noChangeAspect="1"/>
          </p:cNvPicPr>
          <p:nvPr/>
        </p:nvPicPr>
        <p:blipFill>
          <a:blip r:embed="rId3"/>
          <a:stretch>
            <a:fillRect/>
          </a:stretch>
        </p:blipFill>
        <p:spPr>
          <a:xfrm>
            <a:off x="7626744" y="1737360"/>
            <a:ext cx="2979660" cy="2458800"/>
          </a:xfrm>
          <a:prstGeom prst="rect">
            <a:avLst/>
          </a:prstGeom>
        </p:spPr>
      </p:pic>
    </p:spTree>
    <p:extLst>
      <p:ext uri="{BB962C8B-B14F-4D97-AF65-F5344CB8AC3E}">
        <p14:creationId xmlns:p14="http://schemas.microsoft.com/office/powerpoint/2010/main" val="2446690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CD8B-C9E5-1F0C-8C72-AC90A23141FB}"/>
              </a:ext>
            </a:extLst>
          </p:cNvPr>
          <p:cNvSpPr>
            <a:spLocks noGrp="1"/>
          </p:cNvSpPr>
          <p:nvPr>
            <p:ph type="title"/>
          </p:nvPr>
        </p:nvSpPr>
        <p:spPr/>
        <p:txBody>
          <a:bodyPr/>
          <a:lstStyle/>
          <a:p>
            <a:r>
              <a:rPr lang="en-GB" dirty="0"/>
              <a:t>What 4.9 Score on Google Looks Like</a:t>
            </a:r>
          </a:p>
        </p:txBody>
      </p:sp>
      <p:sp>
        <p:nvSpPr>
          <p:cNvPr id="3" name="Content Placeholder 2">
            <a:extLst>
              <a:ext uri="{FF2B5EF4-FFF2-40B4-BE49-F238E27FC236}">
                <a16:creationId xmlns:a16="http://schemas.microsoft.com/office/drawing/2014/main" id="{A2EB339A-85EF-B40F-D767-83ADE69B6DED}"/>
              </a:ext>
            </a:extLst>
          </p:cNvPr>
          <p:cNvSpPr>
            <a:spLocks noGrp="1"/>
          </p:cNvSpPr>
          <p:nvPr>
            <p:ph idx="1"/>
          </p:nvPr>
        </p:nvSpPr>
        <p:spPr>
          <a:xfrm>
            <a:off x="1097281" y="1845734"/>
            <a:ext cx="7433656" cy="4023360"/>
          </a:xfrm>
        </p:spPr>
        <p:txBody>
          <a:bodyPr>
            <a:normAutofit fontScale="92500"/>
          </a:bodyPr>
          <a:lstStyle/>
          <a:p>
            <a:r>
              <a:rPr lang="en-GB" dirty="0"/>
              <a:t>“What fantastic service!!! 23 Bellringers needed lunch before ringing at SMTV Church… last Saturday (3rd May). Contacted the Community Shop who said ‘Don’t think we can fit that many in our shop but we can do a Pop-Up cafe in the Churchyard if you like?’ It was wonderful!!! “</a:t>
            </a:r>
          </a:p>
          <a:p>
            <a:r>
              <a:rPr lang="en-GB" dirty="0"/>
              <a:t>“I have been coming to this shop off and on for 40 years….. it retains the charm and community feel a local rural English shop should have. Very friendly staff with excellent local produce including a small cafe with locally baked cakes and also crafts. Highly recommended both for the passerby and the more local customers. I look forward to my next visit!”</a:t>
            </a:r>
          </a:p>
          <a:p>
            <a:r>
              <a:rPr lang="en-GB" dirty="0"/>
              <a:t>“Fantastic community shop. Amazing selection of local produce and crafts, excellent café and superb Volunteer staff”</a:t>
            </a:r>
          </a:p>
          <a:p>
            <a:r>
              <a:rPr lang="en-GB" dirty="0"/>
              <a:t>“Love it here!”</a:t>
            </a:r>
          </a:p>
          <a:p>
            <a:endParaRPr lang="en-GB" dirty="0"/>
          </a:p>
        </p:txBody>
      </p:sp>
      <p:pic>
        <p:nvPicPr>
          <p:cNvPr id="4" name="Picture 3">
            <a:extLst>
              <a:ext uri="{FF2B5EF4-FFF2-40B4-BE49-F238E27FC236}">
                <a16:creationId xmlns:a16="http://schemas.microsoft.com/office/drawing/2014/main" id="{BC9DD212-5357-D31B-DDA7-41E1E6FF9C30}"/>
              </a:ext>
            </a:extLst>
          </p:cNvPr>
          <p:cNvPicPr>
            <a:picLocks noChangeAspect="1"/>
          </p:cNvPicPr>
          <p:nvPr/>
        </p:nvPicPr>
        <p:blipFill>
          <a:blip r:embed="rId2"/>
          <a:stretch>
            <a:fillRect/>
          </a:stretch>
        </p:blipFill>
        <p:spPr>
          <a:xfrm>
            <a:off x="8697190" y="2367643"/>
            <a:ext cx="2458490" cy="1682125"/>
          </a:xfrm>
          <a:prstGeom prst="rect">
            <a:avLst/>
          </a:prstGeom>
        </p:spPr>
      </p:pic>
    </p:spTree>
    <p:extLst>
      <p:ext uri="{BB962C8B-B14F-4D97-AF65-F5344CB8AC3E}">
        <p14:creationId xmlns:p14="http://schemas.microsoft.com/office/powerpoint/2010/main" val="426328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Securing Our Future</a:t>
            </a:r>
          </a:p>
        </p:txBody>
      </p:sp>
      <p:sp>
        <p:nvSpPr>
          <p:cNvPr id="3" name="Content Placeholder 2"/>
          <p:cNvSpPr>
            <a:spLocks noGrp="1"/>
          </p:cNvSpPr>
          <p:nvPr>
            <p:ph sz="half" idx="1"/>
          </p:nvPr>
        </p:nvSpPr>
        <p:spPr>
          <a:xfrm>
            <a:off x="1097279" y="1845734"/>
            <a:ext cx="5272348" cy="4232870"/>
          </a:xfrm>
        </p:spPr>
        <p:txBody>
          <a:bodyPr>
            <a:normAutofit/>
          </a:bodyPr>
          <a:lstStyle/>
          <a:p>
            <a:r>
              <a:rPr lang="en-GB" b="1" dirty="0"/>
              <a:t>Business Year to Date</a:t>
            </a:r>
          </a:p>
          <a:p>
            <a:pPr lvl="1"/>
            <a:r>
              <a:rPr lang="en-GB" dirty="0"/>
              <a:t>We made a slight profit, reversing last years loss</a:t>
            </a:r>
          </a:p>
          <a:p>
            <a:pPr lvl="1"/>
            <a:r>
              <a:rPr lang="en-GB" dirty="0"/>
              <a:t>Increased cash and net assets</a:t>
            </a:r>
          </a:p>
          <a:p>
            <a:pPr lvl="1"/>
            <a:r>
              <a:rPr lang="en-GB" dirty="0"/>
              <a:t>Sales growth on steady trajectory</a:t>
            </a:r>
          </a:p>
          <a:p>
            <a:pPr lvl="1"/>
            <a:r>
              <a:rPr lang="en-GB" dirty="0"/>
              <a:t>After 6 years we are actually getting good at what we do!</a:t>
            </a:r>
          </a:p>
          <a:p>
            <a:r>
              <a:rPr lang="en-GB" b="1" dirty="0"/>
              <a:t>Key Focus </a:t>
            </a:r>
          </a:p>
          <a:p>
            <a:pPr lvl="1"/>
            <a:r>
              <a:rPr lang="en-GB" dirty="0"/>
              <a:t>Ramp up demand</a:t>
            </a:r>
          </a:p>
          <a:p>
            <a:pPr lvl="1"/>
            <a:r>
              <a:rPr lang="en-GB" dirty="0"/>
              <a:t>Invest in updating facilities (Fridges, Coffee Machine, Toilets)</a:t>
            </a:r>
          </a:p>
          <a:p>
            <a:pPr lvl="1"/>
            <a:r>
              <a:rPr lang="en-GB" dirty="0"/>
              <a:t>Succession Planning / Committee Re-fresh</a:t>
            </a:r>
          </a:p>
          <a:p>
            <a:pPr lvl="1"/>
            <a:r>
              <a:rPr lang="en-GB" dirty="0"/>
              <a:t>Business premises options for the future</a:t>
            </a:r>
          </a:p>
          <a:p>
            <a:pPr lvl="1"/>
            <a:endParaRPr lang="en-GB" dirty="0"/>
          </a:p>
        </p:txBody>
      </p:sp>
      <p:sp>
        <p:nvSpPr>
          <p:cNvPr id="5" name="Rectangle 2">
            <a:extLst>
              <a:ext uri="{FF2B5EF4-FFF2-40B4-BE49-F238E27FC236}">
                <a16:creationId xmlns:a16="http://schemas.microsoft.com/office/drawing/2014/main" id="{8F7A5E6C-F942-9D33-037E-139E699E712A}"/>
              </a:ext>
            </a:extLst>
          </p:cNvPr>
          <p:cNvSpPr>
            <a:spLocks noChangeArrowheads="1"/>
          </p:cNvSpPr>
          <p:nvPr/>
        </p:nvSpPr>
        <p:spPr bwMode="auto">
          <a:xfrm>
            <a:off x="0" y="0"/>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a:extLst>
              <a:ext uri="{FF2B5EF4-FFF2-40B4-BE49-F238E27FC236}">
                <a16:creationId xmlns:a16="http://schemas.microsoft.com/office/drawing/2014/main" id="{8F012F5C-7034-89BB-157A-E0F42C30B6F0}"/>
              </a:ext>
            </a:extLst>
          </p:cNvPr>
          <p:cNvSpPr>
            <a:spLocks noChangeArrowheads="1"/>
          </p:cNvSpPr>
          <p:nvPr/>
        </p:nvSpPr>
        <p:spPr bwMode="auto">
          <a:xfrm>
            <a:off x="6003635" y="1804472"/>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8" name="Picture 7" descr="A building with windows and a brick wall&#10;&#10;AI-generated content may be incorrect.">
            <a:extLst>
              <a:ext uri="{FF2B5EF4-FFF2-40B4-BE49-F238E27FC236}">
                <a16:creationId xmlns:a16="http://schemas.microsoft.com/office/drawing/2014/main" id="{BF009D88-C915-B466-E9FB-4D768E2EE488}"/>
              </a:ext>
            </a:extLst>
          </p:cNvPr>
          <p:cNvPicPr>
            <a:picLocks noChangeAspect="1"/>
          </p:cNvPicPr>
          <p:nvPr/>
        </p:nvPicPr>
        <p:blipFill>
          <a:blip r:embed="rId2"/>
          <a:stretch>
            <a:fillRect/>
          </a:stretch>
        </p:blipFill>
        <p:spPr>
          <a:xfrm rot="10800000">
            <a:off x="7479143" y="1804472"/>
            <a:ext cx="2849420" cy="2137065"/>
          </a:xfrm>
          <a:prstGeom prst="rect">
            <a:avLst/>
          </a:prstGeom>
        </p:spPr>
      </p:pic>
      <p:pic>
        <p:nvPicPr>
          <p:cNvPr id="10" name="Picture 9" descr="A window of a store&#10;&#10;AI-generated content may be incorrect.">
            <a:extLst>
              <a:ext uri="{FF2B5EF4-FFF2-40B4-BE49-F238E27FC236}">
                <a16:creationId xmlns:a16="http://schemas.microsoft.com/office/drawing/2014/main" id="{5B035BE4-7D16-6CA5-1B9C-76F98DDDC330}"/>
              </a:ext>
            </a:extLst>
          </p:cNvPr>
          <p:cNvPicPr>
            <a:picLocks noChangeAspect="1"/>
          </p:cNvPicPr>
          <p:nvPr/>
        </p:nvPicPr>
        <p:blipFill>
          <a:blip r:embed="rId3"/>
          <a:stretch>
            <a:fillRect/>
          </a:stretch>
        </p:blipFill>
        <p:spPr>
          <a:xfrm rot="10800000">
            <a:off x="7479143" y="3941537"/>
            <a:ext cx="2849420" cy="2137066"/>
          </a:xfrm>
          <a:prstGeom prst="rect">
            <a:avLst/>
          </a:prstGeom>
        </p:spPr>
      </p:pic>
    </p:spTree>
    <p:extLst>
      <p:ext uri="{BB962C8B-B14F-4D97-AF65-F5344CB8AC3E}">
        <p14:creationId xmlns:p14="http://schemas.microsoft.com/office/powerpoint/2010/main" val="331172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C18C1-6C50-7058-88C2-F586201863F5}"/>
              </a:ext>
            </a:extLst>
          </p:cNvPr>
          <p:cNvSpPr>
            <a:spLocks noGrp="1"/>
          </p:cNvSpPr>
          <p:nvPr>
            <p:ph type="title"/>
          </p:nvPr>
        </p:nvSpPr>
        <p:spPr/>
        <p:txBody>
          <a:bodyPr/>
          <a:lstStyle/>
          <a:p>
            <a:r>
              <a:rPr lang="en-GB" dirty="0"/>
              <a:t>Key Focus 2026/27</a:t>
            </a:r>
          </a:p>
        </p:txBody>
      </p:sp>
      <p:sp>
        <p:nvSpPr>
          <p:cNvPr id="3" name="Content Placeholder 2">
            <a:extLst>
              <a:ext uri="{FF2B5EF4-FFF2-40B4-BE49-F238E27FC236}">
                <a16:creationId xmlns:a16="http://schemas.microsoft.com/office/drawing/2014/main" id="{99CC98B6-2E3D-98AA-05D0-5B52FDCD359A}"/>
              </a:ext>
            </a:extLst>
          </p:cNvPr>
          <p:cNvSpPr>
            <a:spLocks noGrp="1"/>
          </p:cNvSpPr>
          <p:nvPr>
            <p:ph idx="1"/>
          </p:nvPr>
        </p:nvSpPr>
        <p:spPr>
          <a:xfrm>
            <a:off x="1097280" y="1845734"/>
            <a:ext cx="9384190" cy="4023360"/>
          </a:xfrm>
        </p:spPr>
        <p:txBody>
          <a:bodyPr/>
          <a:lstStyle/>
          <a:p>
            <a:pPr lvl="1"/>
            <a:r>
              <a:rPr lang="en-GB" sz="2800" b="1" dirty="0"/>
              <a:t>Sales and Business Re-fresh</a:t>
            </a:r>
          </a:p>
          <a:p>
            <a:pPr lvl="1"/>
            <a:r>
              <a:rPr lang="en-GB" sz="2000" dirty="0"/>
              <a:t>Ramp up demand and business pipeline</a:t>
            </a:r>
          </a:p>
          <a:p>
            <a:pPr lvl="1"/>
            <a:r>
              <a:rPr lang="en-GB" sz="2000" dirty="0"/>
              <a:t>Invest in updating facilities (Fridges, Coffee Machine, Toilets)</a:t>
            </a:r>
          </a:p>
          <a:p>
            <a:pPr lvl="1"/>
            <a:r>
              <a:rPr lang="en-GB" sz="2000" dirty="0"/>
              <a:t>Succession Planning / Committee Re-fresh</a:t>
            </a:r>
          </a:p>
          <a:p>
            <a:pPr lvl="1"/>
            <a:endParaRPr lang="en-GB" sz="2000" dirty="0"/>
          </a:p>
          <a:p>
            <a:endParaRPr lang="en-GB" dirty="0"/>
          </a:p>
        </p:txBody>
      </p:sp>
      <p:pic>
        <p:nvPicPr>
          <p:cNvPr id="6" name="Picture 5">
            <a:extLst>
              <a:ext uri="{FF2B5EF4-FFF2-40B4-BE49-F238E27FC236}">
                <a16:creationId xmlns:a16="http://schemas.microsoft.com/office/drawing/2014/main" id="{F6092249-C4B1-8805-9792-6A4E46E01861}"/>
              </a:ext>
            </a:extLst>
          </p:cNvPr>
          <p:cNvPicPr>
            <a:picLocks noChangeAspect="1"/>
          </p:cNvPicPr>
          <p:nvPr/>
        </p:nvPicPr>
        <p:blipFill>
          <a:blip r:embed="rId2"/>
          <a:stretch>
            <a:fillRect/>
          </a:stretch>
        </p:blipFill>
        <p:spPr>
          <a:xfrm>
            <a:off x="6833432" y="3429000"/>
            <a:ext cx="3552425" cy="1867402"/>
          </a:xfrm>
          <a:prstGeom prst="rect">
            <a:avLst/>
          </a:prstGeom>
        </p:spPr>
      </p:pic>
      <p:pic>
        <p:nvPicPr>
          <p:cNvPr id="8" name="Picture 7">
            <a:extLst>
              <a:ext uri="{FF2B5EF4-FFF2-40B4-BE49-F238E27FC236}">
                <a16:creationId xmlns:a16="http://schemas.microsoft.com/office/drawing/2014/main" id="{E87E1B33-950B-DD2B-1542-5561670038E0}"/>
              </a:ext>
            </a:extLst>
          </p:cNvPr>
          <p:cNvPicPr>
            <a:picLocks noChangeAspect="1"/>
          </p:cNvPicPr>
          <p:nvPr/>
        </p:nvPicPr>
        <p:blipFill>
          <a:blip r:embed="rId3"/>
          <a:stretch>
            <a:fillRect/>
          </a:stretch>
        </p:blipFill>
        <p:spPr>
          <a:xfrm>
            <a:off x="1418569" y="3429000"/>
            <a:ext cx="5093574" cy="1867402"/>
          </a:xfrm>
          <a:prstGeom prst="rect">
            <a:avLst/>
          </a:prstGeom>
        </p:spPr>
      </p:pic>
    </p:spTree>
    <p:extLst>
      <p:ext uri="{BB962C8B-B14F-4D97-AF65-F5344CB8AC3E}">
        <p14:creationId xmlns:p14="http://schemas.microsoft.com/office/powerpoint/2010/main" val="1101816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Thank You</a:t>
            </a:r>
          </a:p>
        </p:txBody>
      </p:sp>
      <p:sp>
        <p:nvSpPr>
          <p:cNvPr id="3" name="Text Placeholder 2"/>
          <p:cNvSpPr>
            <a:spLocks noGrp="1"/>
          </p:cNvSpPr>
          <p:nvPr>
            <p:ph type="body" idx="1"/>
          </p:nvPr>
        </p:nvSpPr>
        <p:spPr/>
        <p:txBody>
          <a:bodyPr/>
          <a:lstStyle/>
          <a:p>
            <a:pPr algn="ctr"/>
            <a:r>
              <a:rPr lang="en-GB" dirty="0"/>
              <a:t>Time For A NIBBLE</a:t>
            </a:r>
          </a:p>
        </p:txBody>
      </p:sp>
    </p:spTree>
    <p:extLst>
      <p:ext uri="{BB962C8B-B14F-4D97-AF65-F5344CB8AC3E}">
        <p14:creationId xmlns:p14="http://schemas.microsoft.com/office/powerpoint/2010/main" val="313146694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11893</TotalTime>
  <Words>432</Words>
  <Application>Microsoft Office PowerPoint</Application>
  <PresentationFormat>Widescreen</PresentationFormat>
  <Paragraphs>49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Retrospect</vt:lpstr>
      <vt:lpstr>PowerPoint Presentation</vt:lpstr>
      <vt:lpstr>Six is a Three Letter Word…….. </vt:lpstr>
      <vt:lpstr>Some Key Headlines</vt:lpstr>
      <vt:lpstr>What 4.9 Score on Google Looks Like</vt:lpstr>
      <vt:lpstr>Securing Our Future</vt:lpstr>
      <vt:lpstr>Key Focus 2026/27</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 Bell</dc:creator>
  <cp:lastModifiedBy>Rod Stanley-Bell</cp:lastModifiedBy>
  <cp:revision>460</cp:revision>
  <cp:lastPrinted>2025-03-24T18:10:30Z</cp:lastPrinted>
  <dcterms:created xsi:type="dcterms:W3CDTF">2013-06-20T10:28:50Z</dcterms:created>
  <dcterms:modified xsi:type="dcterms:W3CDTF">2026-04-22T10:42:09Z</dcterms:modified>
</cp:coreProperties>
</file>